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7" r:id="rId2"/>
    <p:sldId id="288" r:id="rId3"/>
    <p:sldId id="272" r:id="rId4"/>
    <p:sldId id="278" r:id="rId5"/>
    <p:sldId id="281" r:id="rId6"/>
    <p:sldId id="270" r:id="rId7"/>
    <p:sldId id="266" r:id="rId8"/>
    <p:sldId id="280" r:id="rId9"/>
    <p:sldId id="289" r:id="rId10"/>
    <p:sldId id="279" r:id="rId11"/>
    <p:sldId id="275" r:id="rId12"/>
    <p:sldId id="271" r:id="rId13"/>
    <p:sldId id="273" r:id="rId14"/>
    <p:sldId id="284" r:id="rId15"/>
    <p:sldId id="269" r:id="rId16"/>
    <p:sldId id="29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96" d="100"/>
          <a:sy n="96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94D7-BA52-409E-A2B0-DBAAC645610B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297A5-230C-47E6-9146-3EC71179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297A5-230C-47E6-9146-3EC71179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0D68-4045-4533-8FAE-74219A6EEE3F}" type="datetime1">
              <a:rPr lang="en-US" smtClean="0"/>
              <a:t>4/18/2015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9D5A-B89B-490A-A492-BA76ACACBE79}" type="datetime1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7525-D894-4AB4-9EEF-A49EE9DF946E}" type="datetime1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C27C-A15F-4776-90AA-970B9C5C5DD1}" type="datetime1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65CF-8923-40D4-9DE5-A26DC202CC3F}" type="datetime1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2A51-C4BF-4D86-A1D0-6621DD2BE9EB}" type="datetime1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2630-6008-43F2-9195-452E333544DA}" type="datetime1">
              <a:rPr lang="en-US" smtClean="0"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29B-EB0A-4A4C-8078-B79BB2F11A0A}" type="datetime1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CB3-5DE5-48BB-AE58-1D912D1CE1EA}" type="datetime1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EE6E-2236-4197-9657-3D27C8F691CA}" type="datetime1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7EBF-79B7-4ACF-A22C-EF46457DBB47}" type="datetime1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335697-F517-4611-A504-1966C784C760}" type="datetime1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963920-4923-4A15-A686-807AC70902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to.gov/learning-and-resources/fees-and-payment/uspto-fee-schedu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spto.gov/patents-getting-started/using-legal-services/pro-bo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60438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Educate Inventors </a:t>
            </a:r>
          </a:p>
          <a:p>
            <a:r>
              <a:rPr lang="en-US" dirty="0" smtClean="0"/>
              <a:t>Explain Patent Prosecution Process</a:t>
            </a:r>
          </a:p>
          <a:p>
            <a:r>
              <a:rPr lang="en-US" dirty="0" smtClean="0"/>
              <a:t>Provisional Application vs. Non-Provisional Application</a:t>
            </a:r>
          </a:p>
          <a:p>
            <a:r>
              <a:rPr lang="en-US" dirty="0"/>
              <a:t>It’s all about the CLAIMS</a:t>
            </a:r>
          </a:p>
          <a:p>
            <a:r>
              <a:rPr lang="en-US" dirty="0" smtClean="0"/>
              <a:t>Costs associated with filing an application</a:t>
            </a:r>
          </a:p>
          <a:p>
            <a:r>
              <a:rPr lang="en-US" dirty="0" smtClean="0"/>
              <a:t>Dealing </a:t>
            </a:r>
            <a:r>
              <a:rPr lang="en-US" dirty="0"/>
              <a:t>with Patent Examiners (i.e. interviews)</a:t>
            </a:r>
          </a:p>
          <a:p>
            <a:r>
              <a:rPr lang="en-US" dirty="0" smtClean="0"/>
              <a:t>Hiring a Patent Attorney/Agent?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Interview </a:t>
            </a:r>
            <a:br>
              <a:rPr lang="en-US" dirty="0" smtClean="0"/>
            </a:br>
            <a:r>
              <a:rPr lang="en-US" sz="2000" dirty="0" smtClean="0"/>
              <a:t>(Meeting with the Examiner)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See MPEP 713: Interviews (37 CFR 1.133)</a:t>
            </a:r>
          </a:p>
          <a:p>
            <a:endParaRPr lang="en-US" dirty="0"/>
          </a:p>
          <a:p>
            <a:r>
              <a:rPr lang="en-US" dirty="0"/>
              <a:t>Have a candid conversation with the Examiner</a:t>
            </a:r>
          </a:p>
          <a:p>
            <a:pPr lvl="1"/>
            <a:r>
              <a:rPr lang="en-US" dirty="0"/>
              <a:t>But be quick, </a:t>
            </a:r>
            <a:r>
              <a:rPr lang="en-US" dirty="0" smtClean="0"/>
              <a:t>Examiners </a:t>
            </a:r>
            <a:r>
              <a:rPr lang="en-US" dirty="0"/>
              <a:t>have very little time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Have 30mins </a:t>
            </a:r>
            <a:r>
              <a:rPr lang="en-US" dirty="0"/>
              <a:t>to get your point across and come to an agreement on allowable subject </a:t>
            </a:r>
            <a:r>
              <a:rPr lang="en-US" dirty="0" smtClean="0"/>
              <a:t>matter.</a:t>
            </a:r>
            <a:endParaRPr lang="en-US" dirty="0"/>
          </a:p>
          <a:p>
            <a:pPr lvl="2"/>
            <a:r>
              <a:rPr lang="en-US" dirty="0"/>
              <a:t>Provide a thorough </a:t>
            </a:r>
            <a:r>
              <a:rPr lang="en-US" dirty="0" smtClean="0"/>
              <a:t>agenda, with proposed claim amendments, </a:t>
            </a:r>
            <a:r>
              <a:rPr lang="en-US" dirty="0"/>
              <a:t>that helps the Examiner understand your rationale/position in advance; resulting in a productive interview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/>
              <a:t>Bring in samples/prototypes (or videos) (very helpful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Examiner’s hate inventor’s sob story</a:t>
            </a:r>
          </a:p>
          <a:p>
            <a:pPr lvl="1"/>
            <a:r>
              <a:rPr lang="en-US" dirty="0" smtClean="0"/>
              <a:t>How novel their invention is annoying</a:t>
            </a:r>
          </a:p>
          <a:p>
            <a:pPr lvl="1"/>
            <a:r>
              <a:rPr lang="en-US" dirty="0" smtClean="0"/>
              <a:t>Argue the prior art and your </a:t>
            </a:r>
            <a:r>
              <a:rPr lang="en-US" b="1" dirty="0" smtClean="0"/>
              <a:t>“claims” </a:t>
            </a:r>
            <a:r>
              <a:rPr lang="en-US" dirty="0" smtClean="0"/>
              <a:t>(i.e. </a:t>
            </a:r>
            <a:r>
              <a:rPr lang="en-US" i="1" dirty="0" smtClean="0"/>
              <a:t>claimed</a:t>
            </a:r>
            <a:r>
              <a:rPr lang="en-US" dirty="0" smtClean="0"/>
              <a:t> invention, not what is disclosed)</a:t>
            </a:r>
            <a:endParaRPr lang="en-US" dirty="0"/>
          </a:p>
          <a:p>
            <a:pPr lvl="2"/>
            <a:r>
              <a:rPr lang="en-US" dirty="0" smtClean="0"/>
              <a:t>Help Examiners understand your invention by differentiating over the prior art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Provide the best prior art that you know (Information Disclosure Statement)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“Do’s/Don’ts”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Do’s:</a:t>
            </a:r>
          </a:p>
          <a:p>
            <a:pPr lvl="1"/>
            <a:r>
              <a:rPr lang="en-US" dirty="0" smtClean="0"/>
              <a:t>Work with the Examiner</a:t>
            </a:r>
          </a:p>
          <a:p>
            <a:pPr lvl="1"/>
            <a:r>
              <a:rPr lang="en-US" dirty="0" smtClean="0"/>
              <a:t>Provide them with best prior art (IDS)</a:t>
            </a:r>
          </a:p>
          <a:p>
            <a:pPr lvl="1"/>
            <a:r>
              <a:rPr lang="en-US" dirty="0" smtClean="0"/>
              <a:t>Hold </a:t>
            </a:r>
            <a:r>
              <a:rPr lang="en-US" b="1" dirty="0" smtClean="0"/>
              <a:t>Interviews </a:t>
            </a:r>
            <a:r>
              <a:rPr lang="en-US" dirty="0" smtClean="0"/>
              <a:t>(i.e. meeting with the Examiner)</a:t>
            </a:r>
            <a:endParaRPr lang="en-US" b="1" dirty="0" smtClean="0"/>
          </a:p>
          <a:p>
            <a:pPr lvl="1"/>
            <a:r>
              <a:rPr lang="en-US" dirty="0" smtClean="0"/>
              <a:t>Be nice to them</a:t>
            </a:r>
          </a:p>
          <a:p>
            <a:r>
              <a:rPr lang="en-US" dirty="0" smtClean="0"/>
              <a:t>Don’ts:</a:t>
            </a:r>
          </a:p>
          <a:p>
            <a:pPr lvl="1"/>
            <a:r>
              <a:rPr lang="en-US" dirty="0" smtClean="0"/>
              <a:t>Rude, condescending </a:t>
            </a:r>
          </a:p>
          <a:p>
            <a:pPr lvl="1"/>
            <a:r>
              <a:rPr lang="en-US" dirty="0" smtClean="0"/>
              <a:t>Ignore calls from the Examiner</a:t>
            </a:r>
          </a:p>
          <a:p>
            <a:pPr lvl="1"/>
            <a:r>
              <a:rPr lang="en-US" dirty="0" smtClean="0"/>
              <a:t>Ignore recommendations from the Examiner (i.e. claim amendments)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Costs of a Patent Application (in 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USPTO Fees (current fee schedule; small entity / micro entity)</a:t>
            </a:r>
          </a:p>
          <a:p>
            <a:pPr lvl="2"/>
            <a:r>
              <a:rPr lang="en-US" dirty="0" smtClean="0"/>
              <a:t>Basic Filing Fee = </a:t>
            </a:r>
          </a:p>
          <a:p>
            <a:pPr lvl="3"/>
            <a:r>
              <a:rPr lang="en-US" dirty="0" smtClean="0"/>
              <a:t>$140 / $70  (utility app.); </a:t>
            </a:r>
          </a:p>
          <a:p>
            <a:pPr lvl="3"/>
            <a:r>
              <a:rPr lang="en-US" dirty="0" smtClean="0"/>
              <a:t>$90 / $45 (design)</a:t>
            </a:r>
          </a:p>
          <a:p>
            <a:pPr lvl="2"/>
            <a:r>
              <a:rPr lang="en-US" dirty="0" smtClean="0"/>
              <a:t>Provisional App. Fee = $130 / $65</a:t>
            </a:r>
          </a:p>
          <a:p>
            <a:pPr lvl="2"/>
            <a:r>
              <a:rPr lang="en-US" dirty="0" smtClean="0"/>
              <a:t>Search fee = </a:t>
            </a:r>
          </a:p>
          <a:p>
            <a:pPr lvl="3"/>
            <a:r>
              <a:rPr lang="en-US" dirty="0" smtClean="0"/>
              <a:t>$ 300 / $150 (utility); </a:t>
            </a:r>
          </a:p>
          <a:p>
            <a:pPr lvl="3"/>
            <a:r>
              <a:rPr lang="en-US" dirty="0" smtClean="0"/>
              <a:t>$60 / $ 30 (design)</a:t>
            </a:r>
          </a:p>
          <a:p>
            <a:pPr lvl="2"/>
            <a:r>
              <a:rPr lang="en-US" dirty="0" smtClean="0"/>
              <a:t>Examination Fee = $ 360 / $180</a:t>
            </a:r>
          </a:p>
          <a:p>
            <a:pPr lvl="2"/>
            <a:r>
              <a:rPr lang="en-US" b="1" dirty="0" smtClean="0"/>
              <a:t>Issue Fees (Patent Allowed)</a:t>
            </a:r>
            <a:r>
              <a:rPr lang="en-US" dirty="0" smtClean="0"/>
              <a:t> = $480 / $240</a:t>
            </a:r>
          </a:p>
          <a:p>
            <a:pPr lvl="3"/>
            <a:r>
              <a:rPr lang="en-US" u="sng" dirty="0" smtClean="0"/>
              <a:t>Continuing at</a:t>
            </a:r>
            <a:r>
              <a:rPr lang="en-US" dirty="0" smtClean="0"/>
              <a:t> 3.5yrs; 7.5yrs; 11.5yrs = $800  to $3700</a:t>
            </a:r>
          </a:p>
          <a:p>
            <a:pPr lvl="2"/>
            <a:r>
              <a:rPr lang="en-US" dirty="0" smtClean="0"/>
              <a:t>Request for Continued Examination (RCE) = $600 / $300</a:t>
            </a:r>
          </a:p>
          <a:p>
            <a:pPr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RCE = $850 / $425</a:t>
            </a:r>
          </a:p>
          <a:p>
            <a:pPr lvl="3"/>
            <a:r>
              <a:rPr lang="en-US" dirty="0" smtClean="0"/>
              <a:t>Take Away = </a:t>
            </a:r>
          </a:p>
          <a:p>
            <a:pPr lvl="4"/>
            <a:r>
              <a:rPr lang="en-US" dirty="0" smtClean="0"/>
              <a:t>Avoid filing RCE; </a:t>
            </a:r>
          </a:p>
          <a:p>
            <a:pPr lvl="4"/>
            <a:r>
              <a:rPr lang="en-US" dirty="0" smtClean="0"/>
              <a:t>Try getting an allowance after Non-Final Rejection.</a:t>
            </a:r>
          </a:p>
          <a:p>
            <a:pPr lvl="2"/>
            <a:r>
              <a:rPr lang="en-US" b="1" u="sng" dirty="0" smtClean="0"/>
              <a:t>Source:</a:t>
            </a:r>
          </a:p>
          <a:p>
            <a:pPr lvl="3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www.uspto.gov/learning-and-resources/fees-and-payment/uspto-fee-schedule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45936"/>
            <a:ext cx="7772400" cy="4572000"/>
          </a:xfrm>
        </p:spPr>
        <p:txBody>
          <a:bodyPr/>
          <a:lstStyle/>
          <a:p>
            <a:r>
              <a:rPr lang="en-US" dirty="0" smtClean="0"/>
              <a:t>Attorney/Agent Costs</a:t>
            </a:r>
          </a:p>
          <a:p>
            <a:pPr lvl="1"/>
            <a:r>
              <a:rPr lang="en-US" dirty="0" smtClean="0"/>
              <a:t>Source: IP Watchdog (2011)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198"/>
            <a:ext cx="7454152" cy="436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 I infringing on an </a:t>
            </a:r>
            <a:r>
              <a:rPr lang="en-US" i="1" dirty="0" smtClean="0"/>
              <a:t>existing </a:t>
            </a:r>
            <a:r>
              <a:rPr lang="en-US" dirty="0" smtClean="0"/>
              <a:t>product?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can only </a:t>
            </a:r>
            <a:r>
              <a:rPr lang="en-US" i="1" dirty="0" smtClean="0"/>
              <a:t>infringe</a:t>
            </a:r>
            <a:r>
              <a:rPr lang="en-US" dirty="0" smtClean="0"/>
              <a:t> on a product if it is protected by a patent (i.e. USPTO has granted them rights to exclude others from making, selling, or using the </a:t>
            </a:r>
            <a:r>
              <a:rPr lang="en-US" b="1" i="1" dirty="0" smtClean="0"/>
              <a:t>claimed</a:t>
            </a:r>
            <a:r>
              <a:rPr lang="en-US" b="1" dirty="0" smtClean="0"/>
              <a:t> </a:t>
            </a:r>
            <a:r>
              <a:rPr lang="en-US" dirty="0" smtClean="0"/>
              <a:t>invention).</a:t>
            </a:r>
          </a:p>
          <a:p>
            <a:pPr lvl="1"/>
            <a:r>
              <a:rPr lang="en-US" dirty="0" smtClean="0"/>
              <a:t>Can not infringe on a </a:t>
            </a:r>
            <a:r>
              <a:rPr lang="en-US" i="1" dirty="0" smtClean="0"/>
              <a:t>provisional application </a:t>
            </a:r>
            <a:r>
              <a:rPr lang="en-US" dirty="0" smtClean="0"/>
              <a:t>or a “patent pending” product – no rights granted.</a:t>
            </a:r>
          </a:p>
          <a:p>
            <a:endParaRPr lang="en-US" dirty="0"/>
          </a:p>
          <a:p>
            <a:r>
              <a:rPr lang="en-US" dirty="0" smtClean="0"/>
              <a:t>Always consult an Intellectual Property Attorney before you further develop your invention.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I </a:t>
            </a:r>
            <a:r>
              <a:rPr lang="en-US" i="1" dirty="0" smtClean="0"/>
              <a:t>really</a:t>
            </a:r>
            <a:r>
              <a:rPr lang="en-US" dirty="0" smtClean="0"/>
              <a:t> need a (patent) attorney?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838200"/>
            <a:ext cx="7772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Highly Recommended!! </a:t>
            </a:r>
          </a:p>
          <a:p>
            <a:pPr lvl="1"/>
            <a:r>
              <a:rPr lang="en-US" dirty="0" smtClean="0"/>
              <a:t>Even if you have read/understand the MPEP (Manual for Patent Examining Professionals), seek a professional.</a:t>
            </a:r>
          </a:p>
          <a:p>
            <a:r>
              <a:rPr lang="en-US" dirty="0" smtClean="0"/>
              <a:t>Things to look for in an attorney/agent?</a:t>
            </a:r>
          </a:p>
          <a:p>
            <a:pPr lvl="1"/>
            <a:r>
              <a:rPr lang="en-US" dirty="0" smtClean="0"/>
              <a:t>Work experience (preparation/prosecution), educational background, work history. </a:t>
            </a:r>
          </a:p>
          <a:p>
            <a:pPr lvl="2"/>
            <a:r>
              <a:rPr lang="en-US" dirty="0" smtClean="0"/>
              <a:t>Not all Patent / IP attorneys do patent prosecution work. Check their work history or client base.</a:t>
            </a:r>
          </a:p>
          <a:p>
            <a:pPr lvl="3"/>
            <a:r>
              <a:rPr lang="en-US" dirty="0" smtClean="0"/>
              <a:t>They </a:t>
            </a:r>
            <a:r>
              <a:rPr lang="en-US" u="sng" dirty="0" smtClean="0"/>
              <a:t>must have USPTO Registration Number</a:t>
            </a:r>
            <a:r>
              <a:rPr lang="en-US" dirty="0" smtClean="0"/>
              <a:t> if representing you before USPTO in Patent matters (i.e. patent prosecution and post-grant review matters: IPR, CBP, PTAB).</a:t>
            </a:r>
          </a:p>
          <a:p>
            <a:pPr lvl="1"/>
            <a:r>
              <a:rPr lang="en-US" dirty="0" smtClean="0"/>
              <a:t>Charges: hourly rate vs. flat fee</a:t>
            </a:r>
          </a:p>
          <a:p>
            <a:r>
              <a:rPr lang="en-US" dirty="0" smtClean="0"/>
              <a:t>Patent Attorney/Agent:</a:t>
            </a:r>
          </a:p>
          <a:p>
            <a:pPr lvl="1"/>
            <a:r>
              <a:rPr lang="en-US" dirty="0" smtClean="0"/>
              <a:t>Patent Attorney = more expensive, but can represent in more than just patent matters, and beyond USPTO proceedings.</a:t>
            </a:r>
          </a:p>
          <a:p>
            <a:pPr lvl="1"/>
            <a:r>
              <a:rPr lang="en-US" dirty="0" smtClean="0"/>
              <a:t>Patent Agent = less expensive, but limited to representation before USPTO (only Patent side, not Trademark).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 own preliminary prior art search</a:t>
            </a:r>
          </a:p>
          <a:p>
            <a:endParaRPr lang="en-US" dirty="0" smtClean="0"/>
          </a:p>
          <a:p>
            <a:r>
              <a:rPr lang="en-US" dirty="0" smtClean="0"/>
              <a:t>Patent Pro Bono Program (free legal assistance for inventors)</a:t>
            </a:r>
          </a:p>
          <a:p>
            <a:endParaRPr lang="en-US" dirty="0" smtClean="0"/>
          </a:p>
          <a:p>
            <a:r>
              <a:rPr lang="en-US" dirty="0" smtClean="0"/>
              <a:t>Patent vs. Publication/Public disclosure</a:t>
            </a:r>
          </a:p>
          <a:p>
            <a:endParaRPr lang="en-US" dirty="0" smtClean="0"/>
          </a:p>
          <a:p>
            <a:r>
              <a:rPr lang="en-US" dirty="0" smtClean="0"/>
              <a:t>Provisional App. – no rights granted</a:t>
            </a:r>
          </a:p>
          <a:p>
            <a:pPr lvl="1"/>
            <a:r>
              <a:rPr lang="en-US" dirty="0" smtClean="0"/>
              <a:t>Contents</a:t>
            </a:r>
          </a:p>
          <a:p>
            <a:endParaRPr lang="en-US" dirty="0" smtClean="0"/>
          </a:p>
          <a:p>
            <a:r>
              <a:rPr lang="en-US" dirty="0" smtClean="0"/>
              <a:t>USPTO Costs of filing </a:t>
            </a:r>
          </a:p>
          <a:p>
            <a:endParaRPr lang="en-US" dirty="0" smtClean="0"/>
          </a:p>
          <a:p>
            <a:r>
              <a:rPr lang="en-US" dirty="0" smtClean="0"/>
              <a:t>Costs of hiring an attorney/agent</a:t>
            </a:r>
          </a:p>
          <a:p>
            <a:endParaRPr lang="en-US" dirty="0" smtClean="0"/>
          </a:p>
          <a:p>
            <a:r>
              <a:rPr lang="en-US" dirty="0" smtClean="0"/>
              <a:t>Holding interviews with the Examiner – provide thorough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609600"/>
            <a:ext cx="7772400" cy="4572000"/>
          </a:xfrm>
        </p:spPr>
        <p:txBody>
          <a:bodyPr/>
          <a:lstStyle/>
          <a:p>
            <a:r>
              <a:rPr lang="en-US" dirty="0" smtClean="0"/>
              <a:t>“May </a:t>
            </a:r>
            <a:r>
              <a:rPr lang="en-US" dirty="0"/>
              <a:t>the force-field be with you: </a:t>
            </a:r>
            <a:r>
              <a:rPr lang="en-US" u="sng" dirty="0"/>
              <a:t>Boeing granted patent for 'shock wave </a:t>
            </a:r>
            <a:r>
              <a:rPr lang="en-US" u="sng" dirty="0" smtClean="0"/>
              <a:t>attenuation</a:t>
            </a:r>
            <a:r>
              <a:rPr lang="en-US" dirty="0" smtClean="0"/>
              <a:t>’”; Source: CNN.com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799"/>
            <a:ext cx="45720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Identifying the type of 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3861" y="67649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Copyright</a:t>
            </a:r>
            <a:r>
              <a:rPr lang="en-US" dirty="0" smtClean="0"/>
              <a:t> - Literary </a:t>
            </a:r>
            <a:r>
              <a:rPr lang="en-US" dirty="0"/>
              <a:t>work, film, musical </a:t>
            </a:r>
            <a:r>
              <a:rPr lang="en-US" dirty="0" smtClean="0"/>
              <a:t>material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914400" cy="9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7400" y="609600"/>
            <a:ext cx="3048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8600" y="827599"/>
            <a:ext cx="3048000" cy="2590800"/>
            <a:chOff x="1371600" y="3429000"/>
            <a:chExt cx="3048000" cy="2590800"/>
          </a:xfrm>
        </p:grpSpPr>
        <p:grpSp>
          <p:nvGrpSpPr>
            <p:cNvPr id="12" name="Group 11"/>
            <p:cNvGrpSpPr/>
            <p:nvPr/>
          </p:nvGrpSpPr>
          <p:grpSpPr>
            <a:xfrm>
              <a:off x="1371600" y="3429000"/>
              <a:ext cx="3048000" cy="2590800"/>
              <a:chOff x="1371600" y="4191000"/>
              <a:chExt cx="3048000" cy="1828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71600" y="4191000"/>
                <a:ext cx="3048000" cy="1828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47800" y="4343400"/>
                <a:ext cx="2743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b="1" dirty="0" smtClean="0"/>
                  <a:t>Patent</a:t>
                </a:r>
                <a:r>
                  <a:rPr lang="en-US" dirty="0" smtClean="0"/>
                  <a:t> - Design </a:t>
                </a:r>
                <a:r>
                  <a:rPr lang="en-US" dirty="0"/>
                  <a:t>(ornamental look) vs. Utility (functionality)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343400"/>
              <a:ext cx="1219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04800" y="4027793"/>
            <a:ext cx="3048000" cy="1906726"/>
            <a:chOff x="914400" y="4933448"/>
            <a:chExt cx="3048000" cy="1906726"/>
          </a:xfrm>
        </p:grpSpPr>
        <p:sp>
          <p:nvSpPr>
            <p:cNvPr id="16" name="TextBox 15"/>
            <p:cNvSpPr txBox="1"/>
            <p:nvPr/>
          </p:nvSpPr>
          <p:spPr>
            <a:xfrm>
              <a:off x="1066800" y="5009648"/>
              <a:ext cx="2743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b="1" dirty="0" smtClean="0"/>
                <a:t>Trademark/Service mark</a:t>
              </a:r>
              <a:r>
                <a:rPr lang="en-US" dirty="0" smtClean="0"/>
                <a:t>- </a:t>
              </a:r>
              <a:r>
                <a:rPr lang="en-US" dirty="0"/>
                <a:t>Symbol, marking, establishes origin of good/services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" y="4933448"/>
              <a:ext cx="3048000" cy="19067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917" y="5659210"/>
              <a:ext cx="786566" cy="81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697855" y="2542099"/>
            <a:ext cx="3048000" cy="1953305"/>
            <a:chOff x="5334000" y="4114799"/>
            <a:chExt cx="3048000" cy="1953305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41910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Trade Secret</a:t>
              </a:r>
              <a:r>
                <a:rPr lang="en-US" dirty="0" smtClean="0"/>
                <a:t>- secret device or technique</a:t>
              </a:r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4114799"/>
              <a:ext cx="3048000" cy="195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454" y="4917544"/>
              <a:ext cx="762000" cy="89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786314"/>
              <a:ext cx="1138437" cy="115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197790" y="4727062"/>
            <a:ext cx="349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Trade Dress - </a:t>
            </a:r>
            <a:r>
              <a:rPr lang="en-US" dirty="0"/>
              <a:t>Visual appearance of a product or its packaging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003481" y="4594692"/>
            <a:ext cx="3886201" cy="1953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8" y="5334000"/>
            <a:ext cx="1630721" cy="120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Steps Before 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 down your invention</a:t>
            </a:r>
          </a:p>
          <a:p>
            <a:pPr lvl="1"/>
            <a:r>
              <a:rPr lang="en-US" dirty="0" smtClean="0"/>
              <a:t>Can you describe your invention in detail to a </a:t>
            </a:r>
            <a:r>
              <a:rPr lang="en-US" b="1" dirty="0" smtClean="0"/>
              <a:t>P</a:t>
            </a:r>
            <a:r>
              <a:rPr lang="en-US" dirty="0" smtClean="0"/>
              <a:t>erson </a:t>
            </a:r>
            <a:r>
              <a:rPr lang="en-US" b="1" dirty="0" smtClean="0"/>
              <a:t>H</a:t>
            </a:r>
            <a:r>
              <a:rPr lang="en-US" dirty="0" smtClean="0"/>
              <a:t>aving </a:t>
            </a:r>
            <a:r>
              <a:rPr lang="en-US" b="1" dirty="0" smtClean="0"/>
              <a:t>O</a:t>
            </a:r>
            <a:r>
              <a:rPr lang="en-US" dirty="0" smtClean="0"/>
              <a:t>rdinary </a:t>
            </a:r>
            <a:r>
              <a:rPr lang="en-US" b="1" dirty="0" smtClean="0"/>
              <a:t>S</a:t>
            </a:r>
            <a:r>
              <a:rPr lang="en-US" dirty="0" smtClean="0"/>
              <a:t>kill </a:t>
            </a:r>
            <a:r>
              <a:rPr lang="en-US" b="1" dirty="0" smtClean="0"/>
              <a:t>I</a:t>
            </a:r>
            <a:r>
              <a:rPr lang="en-US" dirty="0" smtClean="0"/>
              <a:t>n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A</a:t>
            </a:r>
            <a:r>
              <a:rPr lang="en-US" dirty="0" smtClean="0"/>
              <a:t>rt? (PHOSITA)</a:t>
            </a:r>
          </a:p>
          <a:p>
            <a:pPr lvl="1"/>
            <a:r>
              <a:rPr lang="en-US" dirty="0" smtClean="0"/>
              <a:t>Can you illustrate all the elements in drawing (if applicable)?</a:t>
            </a:r>
          </a:p>
          <a:p>
            <a:pPr lvl="2"/>
            <a:r>
              <a:rPr lang="en-US" dirty="0" smtClean="0"/>
              <a:t>Mere idea OR Inventive Concept</a:t>
            </a:r>
          </a:p>
          <a:p>
            <a:endParaRPr lang="en-US" dirty="0"/>
          </a:p>
          <a:p>
            <a:r>
              <a:rPr lang="en-US" dirty="0" smtClean="0"/>
              <a:t>Conduct your </a:t>
            </a:r>
            <a:r>
              <a:rPr lang="en-US" i="1" dirty="0" smtClean="0"/>
              <a:t>own</a:t>
            </a:r>
            <a:r>
              <a:rPr lang="en-US" dirty="0" smtClean="0"/>
              <a:t> Prior Art Search</a:t>
            </a:r>
          </a:p>
          <a:p>
            <a:pPr lvl="1"/>
            <a:r>
              <a:rPr lang="en-US" dirty="0" smtClean="0"/>
              <a:t>Online (Google/patents; USPTO website)</a:t>
            </a:r>
          </a:p>
          <a:p>
            <a:pPr lvl="1"/>
            <a:r>
              <a:rPr lang="en-US" dirty="0" smtClean="0"/>
              <a:t>USPTO campus in Alexandria, VA (Madison Building)</a:t>
            </a:r>
          </a:p>
          <a:p>
            <a:endParaRPr lang="en-US" dirty="0" smtClean="0"/>
          </a:p>
          <a:p>
            <a:r>
              <a:rPr lang="en-US" dirty="0" smtClean="0"/>
              <a:t>Consult an Attorney/Agent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Patent Pro Bono Program </a:t>
            </a:r>
            <a:r>
              <a:rPr lang="en-US" dirty="0"/>
              <a:t>(product of AIA) – provides free legal assistance to inventors of modest means who are interested in securing patents to protect their inventions.</a:t>
            </a:r>
          </a:p>
          <a:p>
            <a:pPr lvl="2"/>
            <a:r>
              <a:rPr lang="en-US" dirty="0"/>
              <a:t>Executive action by President Obama in Feb. 2014 to be effective in all 50 states.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Patent Pro Bono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One of President Obama Administration’s seven Executive Actions for the USPTO to assist innovators by expanding pro bono program to cover all 50 states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www.uspto.gov/patents-getting-started/using-legal-services/pro-bono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6103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Search Like an Examiner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research</a:t>
            </a:r>
          </a:p>
          <a:p>
            <a:pPr lvl="1"/>
            <a:r>
              <a:rPr lang="en-US" dirty="0" smtClean="0"/>
              <a:t>Google patents; </a:t>
            </a:r>
          </a:p>
          <a:p>
            <a:pPr lvl="1"/>
            <a:r>
              <a:rPr lang="en-US" dirty="0" smtClean="0"/>
              <a:t>USPTO website (main page: “search for patents”)</a:t>
            </a:r>
          </a:p>
          <a:p>
            <a:r>
              <a:rPr lang="en-US" u="sng" dirty="0" smtClean="0"/>
              <a:t>Classify</a:t>
            </a:r>
            <a:r>
              <a:rPr lang="en-US" dirty="0" smtClean="0"/>
              <a:t> your invention (more later)</a:t>
            </a:r>
          </a:p>
          <a:p>
            <a:r>
              <a:rPr lang="en-US" dirty="0" smtClean="0"/>
              <a:t>Review Prior Art references</a:t>
            </a:r>
          </a:p>
          <a:p>
            <a:pPr lvl="1"/>
            <a:r>
              <a:rPr lang="en-US" dirty="0" smtClean="0"/>
              <a:t>Pick up keywords used in that technology</a:t>
            </a:r>
          </a:p>
          <a:p>
            <a:pPr lvl="2"/>
            <a:r>
              <a:rPr lang="en-US" dirty="0" smtClean="0"/>
              <a:t>i.e. focus on the problem being solved by each reference (found in background/summary/field of invention)</a:t>
            </a:r>
          </a:p>
          <a:p>
            <a:pPr lvl="1"/>
            <a:r>
              <a:rPr lang="en-US" dirty="0" smtClean="0"/>
              <a:t>Look up synonyms</a:t>
            </a:r>
          </a:p>
          <a:p>
            <a:pPr lvl="1"/>
            <a:r>
              <a:rPr lang="en-US" dirty="0" smtClean="0"/>
              <a:t>Truncate terms (using “$” or “*” signs)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Classification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CPC – Cooperative Patent Classification</a:t>
            </a:r>
          </a:p>
          <a:p>
            <a:r>
              <a:rPr lang="en-US" dirty="0" smtClean="0"/>
              <a:t>USPC – United States Patent 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5857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5105400" cy="222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" y="4876801"/>
            <a:ext cx="6222227" cy="16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4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I Include in my application?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Contents of a Patent Application</a:t>
            </a:r>
          </a:p>
          <a:p>
            <a:pPr lvl="1"/>
            <a:r>
              <a:rPr lang="en-US" dirty="0" smtClean="0"/>
              <a:t>Abstract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Summary of the Invention</a:t>
            </a:r>
          </a:p>
          <a:p>
            <a:pPr lvl="1"/>
            <a:r>
              <a:rPr lang="en-US" dirty="0" smtClean="0"/>
              <a:t>Brief Description of the Drawings (if any)</a:t>
            </a:r>
          </a:p>
          <a:p>
            <a:pPr lvl="1"/>
            <a:r>
              <a:rPr lang="en-US" dirty="0" smtClean="0"/>
              <a:t>Drawings (if any)</a:t>
            </a:r>
          </a:p>
          <a:p>
            <a:pPr lvl="1"/>
            <a:r>
              <a:rPr lang="en-US" dirty="0" smtClean="0"/>
              <a:t>Detailed Description</a:t>
            </a:r>
          </a:p>
          <a:p>
            <a:pPr lvl="2"/>
            <a:r>
              <a:rPr lang="en-US" dirty="0" smtClean="0"/>
              <a:t>Throw in the kitchen sink</a:t>
            </a:r>
          </a:p>
          <a:p>
            <a:pPr lvl="1"/>
            <a:r>
              <a:rPr lang="en-US" b="1" dirty="0" smtClean="0"/>
              <a:t>CLAIMS:</a:t>
            </a:r>
            <a:r>
              <a:rPr lang="en-US" dirty="0" smtClean="0"/>
              <a:t> name of the game is the claim (the most important part of the application – it defines your invention).</a:t>
            </a:r>
          </a:p>
          <a:p>
            <a:pPr lvl="2"/>
            <a:r>
              <a:rPr lang="en-US" u="sng" dirty="0" smtClean="0"/>
              <a:t>Potential licensing and/or infringement analysis depends on the claim language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More Detail</a:t>
            </a:r>
            <a:r>
              <a:rPr lang="en-US" dirty="0" smtClean="0"/>
              <a:t>: see Chapter 600 of MPEP (Manual for Patent Examining Procedure)</a:t>
            </a:r>
          </a:p>
          <a:p>
            <a:pPr lvl="1"/>
            <a:r>
              <a:rPr lang="en-US" dirty="0" smtClean="0"/>
              <a:t>Chapter 600: Parts, Form, and Content of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Provisional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Cost = $65 (micro entity); $130 (small entity)</a:t>
            </a:r>
          </a:p>
          <a:p>
            <a:r>
              <a:rPr lang="en-US" dirty="0" smtClean="0"/>
              <a:t>Treat it like a regular application – include all the information (detailed specification, drawings, etc.). File it after you have finalized your inventive concept.</a:t>
            </a:r>
          </a:p>
          <a:p>
            <a:pPr lvl="1"/>
            <a:r>
              <a:rPr lang="en-US" dirty="0" smtClean="0"/>
              <a:t>Don’t need an actual working prototype. But should be able to explain in detail, in writing, </a:t>
            </a:r>
            <a:r>
              <a:rPr lang="en-US" dirty="0"/>
              <a:t>to </a:t>
            </a:r>
            <a:r>
              <a:rPr lang="en-US" dirty="0" smtClean="0"/>
              <a:t>a PHOSITA </a:t>
            </a:r>
            <a:r>
              <a:rPr lang="en-US" dirty="0"/>
              <a:t>what </a:t>
            </a:r>
            <a:r>
              <a:rPr lang="en-US" dirty="0" smtClean="0"/>
              <a:t>your invention is about and how it works.</a:t>
            </a:r>
          </a:p>
          <a:p>
            <a:pPr lvl="1"/>
            <a:r>
              <a:rPr lang="en-US" dirty="0" smtClean="0"/>
              <a:t>No Claims Required. Only specification &amp; drawings (if any).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191000"/>
            <a:ext cx="7315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4419600"/>
            <a:ext cx="0" cy="1981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4318336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Pros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gives </a:t>
            </a:r>
            <a:r>
              <a:rPr lang="en-US" dirty="0"/>
              <a:t>you a priority date;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1yr from this date to file non-provisional application;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put “patent-pending” on your product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45049" y="4200939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does not get examined, no one looks at it unless priority is being perfected;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cannot </a:t>
            </a:r>
            <a:r>
              <a:rPr lang="en-US" dirty="0"/>
              <a:t>prevent anyone else from making, using or selling your disclosed </a:t>
            </a:r>
            <a:r>
              <a:rPr lang="en-US" dirty="0" smtClean="0"/>
              <a:t>invention (i.e. no rights granted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3920-4923-4A15-A686-807AC70902AD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774919"/>
            <a:ext cx="1676400" cy="1728518"/>
            <a:chOff x="685800" y="1674660"/>
            <a:chExt cx="2286000" cy="1122459"/>
          </a:xfrm>
        </p:grpSpPr>
        <p:sp>
          <p:nvSpPr>
            <p:cNvPr id="5" name="Rectangle 4"/>
            <p:cNvSpPr/>
            <p:nvPr/>
          </p:nvSpPr>
          <p:spPr>
            <a:xfrm>
              <a:off x="685800" y="1674660"/>
              <a:ext cx="2209800" cy="1122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1774224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File complete </a:t>
              </a:r>
              <a:r>
                <a:rPr lang="en-US" i="1" dirty="0" smtClean="0"/>
                <a:t>non-provisional </a:t>
              </a:r>
              <a:r>
                <a:rPr lang="en-US" dirty="0" smtClean="0"/>
                <a:t>application (not provisional)</a:t>
              </a:r>
              <a:endParaRPr lang="en-US" dirty="0"/>
            </a:p>
          </p:txBody>
        </p:sp>
      </p:grp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1828800" y="1639178"/>
            <a:ext cx="609600" cy="10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14600" y="681602"/>
            <a:ext cx="2286000" cy="1841314"/>
            <a:chOff x="668594" y="1713503"/>
            <a:chExt cx="2212258" cy="1583804"/>
          </a:xfrm>
        </p:grpSpPr>
        <p:sp>
          <p:nvSpPr>
            <p:cNvPr id="11" name="Rectangle 10"/>
            <p:cNvSpPr/>
            <p:nvPr/>
          </p:nvSpPr>
          <p:spPr>
            <a:xfrm>
              <a:off x="668594" y="1713503"/>
              <a:ext cx="2212258" cy="15697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788326"/>
              <a:ext cx="2025445" cy="15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Case gets classified appropriately depending on the </a:t>
              </a:r>
              <a:r>
                <a:rPr lang="en-US" i="1" u="sng" dirty="0" smtClean="0"/>
                <a:t>claimed</a:t>
              </a:r>
              <a:r>
                <a:rPr lang="en-US" dirty="0" smtClean="0"/>
                <a:t> invention, and accordingly docketed to the right Examiner 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876800" y="1639177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671268" y="655943"/>
            <a:ext cx="2286000" cy="1915080"/>
            <a:chOff x="685800" y="1468341"/>
            <a:chExt cx="1752600" cy="1991280"/>
          </a:xfrm>
        </p:grpSpPr>
        <p:sp>
          <p:nvSpPr>
            <p:cNvPr id="15" name="Rectangle 14"/>
            <p:cNvSpPr/>
            <p:nvPr/>
          </p:nvSpPr>
          <p:spPr>
            <a:xfrm>
              <a:off x="685800" y="1468341"/>
              <a:ext cx="1676400" cy="1991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" y="1523999"/>
              <a:ext cx="1676400" cy="182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Examiner reviews the </a:t>
              </a:r>
              <a:r>
                <a:rPr lang="en-US" i="1" u="sng" dirty="0" smtClean="0"/>
                <a:t>claimed</a:t>
              </a:r>
              <a:r>
                <a:rPr lang="en-US" i="1" dirty="0" smtClean="0"/>
                <a:t> </a:t>
              </a:r>
              <a:r>
                <a:rPr lang="en-US" dirty="0" smtClean="0"/>
                <a:t>invention, searches relevant art, and sends relevant correspondence to the Applicant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920" y="2667000"/>
            <a:ext cx="2646680" cy="1981200"/>
            <a:chOff x="685800" y="1468341"/>
            <a:chExt cx="2286000" cy="1194877"/>
          </a:xfrm>
        </p:grpSpPr>
        <p:sp>
          <p:nvSpPr>
            <p:cNvPr id="19" name="Rectangle 18"/>
            <p:cNvSpPr/>
            <p:nvPr/>
          </p:nvSpPr>
          <p:spPr>
            <a:xfrm>
              <a:off x="685800" y="1468341"/>
              <a:ext cx="2209800" cy="1122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1524000"/>
              <a:ext cx="2209800" cy="113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Types of Correspondences: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Restriction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Non-Final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Allowance (rare) (i.e. novel, non-obvious invention </a:t>
              </a:r>
              <a:r>
                <a:rPr lang="en-US" i="1" dirty="0" smtClean="0"/>
                <a:t>claimed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863132" y="3565243"/>
            <a:ext cx="609600" cy="10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63620" y="2759287"/>
            <a:ext cx="4551018" cy="2369139"/>
            <a:chOff x="685800" y="1468341"/>
            <a:chExt cx="3073786" cy="1280767"/>
          </a:xfrm>
        </p:grpSpPr>
        <p:sp>
          <p:nvSpPr>
            <p:cNvPr id="23" name="Rectangle 22"/>
            <p:cNvSpPr/>
            <p:nvPr/>
          </p:nvSpPr>
          <p:spPr>
            <a:xfrm>
              <a:off x="685800" y="1468341"/>
              <a:ext cx="3073786" cy="12807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1524000"/>
              <a:ext cx="2777245" cy="109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Non-Final Rejection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Your </a:t>
              </a:r>
              <a:r>
                <a:rPr lang="en-US" i="1" dirty="0" smtClean="0"/>
                <a:t>claimed </a:t>
              </a:r>
              <a:r>
                <a:rPr lang="en-US" dirty="0" smtClean="0"/>
                <a:t>invention is not patentable (i.e. does not satisfy one or more of 35 USC 101, 102, 103, 112)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Schedule an Interview with the Examiner (more later). MPEP 713 (37 CFR 1.133)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Argue back OR amend claim language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20420" y="152705"/>
            <a:ext cx="7772400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Breakdown of Patent Prosecution </a:t>
            </a:r>
            <a:r>
              <a:rPr lang="en-US" sz="1800" dirty="0" smtClean="0"/>
              <a:t>(MPEP 700)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8" y="4800600"/>
            <a:ext cx="296506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1828" y="4876800"/>
            <a:ext cx="2870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Final Rejection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Exr. still doesn’t find your </a:t>
            </a:r>
            <a:r>
              <a:rPr lang="en-US" i="1" u="sng" dirty="0" smtClean="0"/>
              <a:t>claimed</a:t>
            </a:r>
            <a:r>
              <a:rPr lang="en-US" i="1" dirty="0" smtClean="0"/>
              <a:t> </a:t>
            </a:r>
            <a:r>
              <a:rPr lang="en-US" dirty="0" smtClean="0"/>
              <a:t>invention novel/non-obvious</a:t>
            </a:r>
          </a:p>
          <a:p>
            <a:pPr marL="342900" indent="-342900">
              <a:buAutoNum type="arabicPeriod"/>
            </a:pPr>
            <a:r>
              <a:rPr lang="en-US" dirty="0" smtClean="0"/>
              <a:t>Options: AF, AFCP 2.0, Appeal, RCE</a:t>
            </a: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9624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95800" y="534334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 on Final Rejection </a:t>
            </a:r>
            <a:r>
              <a:rPr lang="en-US" dirty="0" smtClean="0"/>
              <a:t>– it represents </a:t>
            </a:r>
            <a:r>
              <a:rPr lang="en-US" i="1" dirty="0" smtClean="0"/>
              <a:t>close</a:t>
            </a:r>
            <a:r>
              <a:rPr lang="en-US" dirty="0" smtClean="0"/>
              <a:t> of prosecution. Should try to avoid it by opening channels of communication with Examiner after Non-Final Rejection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29107" y="5867400"/>
            <a:ext cx="609600" cy="10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71" y="2939332"/>
            <a:ext cx="543197" cy="4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14" y="4909520"/>
            <a:ext cx="380636" cy="3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76" y="3949989"/>
            <a:ext cx="293328" cy="2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536</TotalTime>
  <Words>1402</Words>
  <Application>Microsoft Office PowerPoint</Application>
  <PresentationFormat>On-screen Show (4:3)</PresentationFormat>
  <Paragraphs>190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Objective</vt:lpstr>
      <vt:lpstr>Identifying the type of IP</vt:lpstr>
      <vt:lpstr>Steps Before Filing</vt:lpstr>
      <vt:lpstr>Patent Pro Bono Program</vt:lpstr>
      <vt:lpstr>How to Search Like an Examiner</vt:lpstr>
      <vt:lpstr>Classification System</vt:lpstr>
      <vt:lpstr>What do I Include in my application?</vt:lpstr>
      <vt:lpstr>Provisional Application</vt:lpstr>
      <vt:lpstr>Breakdown of Patent Prosecution (MPEP 700)</vt:lpstr>
      <vt:lpstr>Interview  (Meeting with the Examiner)</vt:lpstr>
      <vt:lpstr>“Do’s/Don’ts”</vt:lpstr>
      <vt:lpstr>Costs of a Patent Application (in US)</vt:lpstr>
      <vt:lpstr>PowerPoint Presentation</vt:lpstr>
      <vt:lpstr>Am I infringing on an existing product?</vt:lpstr>
      <vt:lpstr>Do I really need a (patent) attorney?</vt:lpstr>
      <vt:lpstr>Summary</vt:lpstr>
      <vt:lpstr>In the News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Need to Do to Get a Patent?  Inside Perspective from a Patent Examiner</dc:title>
  <dc:creator>USPTO</dc:creator>
  <cp:lastModifiedBy>USPTO</cp:lastModifiedBy>
  <cp:revision>61</cp:revision>
  <dcterms:created xsi:type="dcterms:W3CDTF">2015-03-23T00:51:41Z</dcterms:created>
  <dcterms:modified xsi:type="dcterms:W3CDTF">2015-04-19T01:03:04Z</dcterms:modified>
</cp:coreProperties>
</file>